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85" r:id="rId2"/>
    <p:sldId id="260" r:id="rId3"/>
    <p:sldId id="263" r:id="rId4"/>
    <p:sldId id="265" r:id="rId5"/>
    <p:sldId id="269" r:id="rId6"/>
    <p:sldId id="271" r:id="rId7"/>
    <p:sldId id="275" r:id="rId8"/>
    <p:sldId id="276" r:id="rId9"/>
    <p:sldId id="257" r:id="rId10"/>
    <p:sldId id="259" r:id="rId11"/>
    <p:sldId id="261" r:id="rId12"/>
    <p:sldId id="264" r:id="rId13"/>
    <p:sldId id="273" r:id="rId14"/>
    <p:sldId id="266" r:id="rId15"/>
    <p:sldId id="277" r:id="rId16"/>
    <p:sldId id="292" r:id="rId17"/>
    <p:sldId id="293" r:id="rId18"/>
    <p:sldId id="28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9B3"/>
    <a:srgbClr val="97FFA3"/>
    <a:srgbClr val="C1B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45797</c:v>
                </c:pt>
                <c:pt idx="4">
                  <c:v>45804</c:v>
                </c:pt>
                <c:pt idx="5">
                  <c:v>45811</c:v>
                </c:pt>
                <c:pt idx="6">
                  <c:v>45818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45797</c:v>
                </c:pt>
                <c:pt idx="4">
                  <c:v>45804</c:v>
                </c:pt>
                <c:pt idx="5">
                  <c:v>45811</c:v>
                </c:pt>
                <c:pt idx="6">
                  <c:v>45818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2701921176631"/>
          <c:y val="9.8432199280717253E-2"/>
          <c:w val="0.78920521328493121"/>
          <c:h val="0.86274998520366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Sheet1!$B$2:$B$8</c:f>
              <c:numCache>
                <c:formatCode>m/d/yyyy</c:formatCode>
                <c:ptCount val="7"/>
                <c:pt idx="0">
                  <c:v>45776</c:v>
                </c:pt>
                <c:pt idx="1">
                  <c:v>45783</c:v>
                </c:pt>
                <c:pt idx="2">
                  <c:v>45790</c:v>
                </c:pt>
                <c:pt idx="3">
                  <c:v>45804</c:v>
                </c:pt>
                <c:pt idx="4">
                  <c:v>45814</c:v>
                </c:pt>
                <c:pt idx="5">
                  <c:v>45824</c:v>
                </c:pt>
                <c:pt idx="6">
                  <c:v>45831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4-408C-8A7D-E43019BDF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729194187582537E-2"/>
                  <c:y val="1.3893276848826976E-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시작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48882347434443"/>
                      <c:h val="5.963828020127467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F67-4039-B50D-A0404494FF5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중간점검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67-4039-B50D-A0404494FF5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프로젝트 끝</a:t>
                    </a:r>
                    <a:r>
                      <a:rPr lang="en-US" altLang="ko-KR" dirty="0"/>
                      <a:t>&gt;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67-4039-B50D-A0404494FF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주제선정</c:v>
                </c:pt>
                <c:pt idx="1">
                  <c:v>요구사항</c:v>
                </c:pt>
                <c:pt idx="2">
                  <c:v>기능개발(레이아웃)</c:v>
                </c:pt>
                <c:pt idx="3">
                  <c:v>기능개발(기본 기능)</c:v>
                </c:pt>
                <c:pt idx="4">
                  <c:v>기능개발(세부 기능)</c:v>
                </c:pt>
                <c:pt idx="5">
                  <c:v>테스트, 배포</c:v>
                </c:pt>
                <c:pt idx="6">
                  <c:v>최종발표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4-408C-8A7D-E43019BD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9918240"/>
        <c:axId val="1529918720"/>
      </c:barChart>
      <c:catAx>
        <c:axId val="152991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720"/>
        <c:crosses val="autoZero"/>
        <c:auto val="1"/>
        <c:lblAlgn val="ctr"/>
        <c:lblOffset val="100"/>
        <c:noMultiLvlLbl val="0"/>
      </c:catAx>
      <c:valAx>
        <c:axId val="1529918720"/>
        <c:scaling>
          <c:orientation val="minMax"/>
          <c:max val="45825"/>
          <c:min val="4577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/mm/dd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99182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5E3A0-D29E-4859-9A09-DC59C3C2AE10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489D-D9BD-4449-89D5-9FEECDB8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2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BE20-C4F4-D67B-851C-8C4B388F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4698D-F4E0-2B66-8E78-0A447822B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5DD8E4-3233-BD40-23D3-557607A5F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50727-8799-48F4-1BF0-FDCADBBE9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8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AA43-D0FF-FE93-9F64-18C30D6F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649C3B-1F7F-7882-7672-B7EB6D69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A34772-05BB-580E-60FC-DE55BA7B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7E579-31BF-3E29-D959-4B703955E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3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98F5D-F545-C638-D449-846CF3D2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A5F25E-50AE-F711-D12E-A41A07F92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E9D0C-8093-B3C4-6FCA-BA5BB42B0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1173E-D6DA-51C2-F6AC-984942C3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984E-3852-3F20-01AA-F51685BB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11B163-3053-A2DD-C0B8-CD887BB9D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F20D0-2B6F-7614-8194-33EBDC073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CF8DE-B7BA-B87D-23BE-477FE2BCA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5489D-D9BD-4449-89D5-9FEECDB8846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7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0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8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2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99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38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4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1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6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0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6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23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3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5C3B9-C935-424F-9E2E-8B34E69981E2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919C6-3F2E-4CF9-94D3-0EEDEAE9F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61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9F86F-1E23-C347-D4A6-4DCC29FA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프로젝트 발표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F4D96-0152-07F9-80A1-0E0AA5E673FF}"/>
              </a:ext>
            </a:extLst>
          </p:cNvPr>
          <p:cNvSpPr txBox="1"/>
          <p:nvPr/>
        </p:nvSpPr>
        <p:spPr>
          <a:xfrm>
            <a:off x="7930551" y="4595003"/>
            <a:ext cx="2478657" cy="11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전동준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어플 이름 </a:t>
            </a:r>
            <a:r>
              <a:rPr lang="en-US" altLang="ko-KR" dirty="0"/>
              <a:t>: </a:t>
            </a:r>
            <a:r>
              <a:rPr lang="ko-KR" altLang="en-US" dirty="0" err="1"/>
              <a:t>분리수</a:t>
            </a:r>
            <a:r>
              <a:rPr lang="en-US" altLang="ko-KR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419957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1766E-DDF9-F114-B746-61CE183C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 </a:t>
            </a:r>
            <a:r>
              <a:rPr lang="en-US" altLang="ko-KR" dirty="0"/>
              <a:t>&lt;1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436A0-C1B6-211D-E53B-5E95F125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800" dirty="0"/>
              <a:t>타겟 사용자 및 시장조사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주요 </a:t>
            </a:r>
            <a:r>
              <a:rPr lang="ko-KR" altLang="en-US" dirty="0" err="1"/>
              <a:t>타켓층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en-US" altLang="ko-KR" dirty="0"/>
              <a:t>, </a:t>
            </a:r>
            <a:r>
              <a:rPr lang="ko-KR" altLang="en-US" dirty="0"/>
              <a:t>자취생</a:t>
            </a:r>
            <a:r>
              <a:rPr lang="en-US" altLang="ko-KR" dirty="0"/>
              <a:t>, </a:t>
            </a:r>
            <a:r>
              <a:rPr lang="ko-KR" altLang="en-US" dirty="0"/>
              <a:t>신혼부부 및 경험이 많지 않거나 헷갈리는 경우가 많은 사용자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시장조사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0" i="0" dirty="0">
                <a:effectLst/>
                <a:latin typeface="fkGroteskNeue"/>
              </a:rPr>
              <a:t>- </a:t>
            </a:r>
            <a:r>
              <a:rPr lang="ko-KR" altLang="en-US" b="0" i="0" dirty="0">
                <a:effectLst/>
                <a:latin typeface="fkGroteskNeue"/>
              </a:rPr>
              <a:t>국내 폐기물 처리 시장은 </a:t>
            </a:r>
            <a:r>
              <a:rPr lang="en-US" altLang="ko-KR" b="0" i="0" dirty="0">
                <a:effectLst/>
                <a:latin typeface="fkGroteskNeue"/>
              </a:rPr>
              <a:t>2025</a:t>
            </a:r>
            <a:r>
              <a:rPr lang="ko-KR" altLang="en-US" b="0" i="0" dirty="0">
                <a:effectLst/>
                <a:latin typeface="fkGroteskNeue"/>
              </a:rPr>
              <a:t>년 약 </a:t>
            </a:r>
            <a:r>
              <a:rPr lang="en-US" altLang="ko-KR" b="0" i="0" dirty="0">
                <a:effectLst/>
                <a:latin typeface="fkGroteskNeue"/>
              </a:rPr>
              <a:t>24</a:t>
            </a:r>
            <a:r>
              <a:rPr lang="ko-KR" altLang="en-US" b="0" i="0" dirty="0">
                <a:effectLst/>
                <a:latin typeface="fkGroteskNeue"/>
              </a:rPr>
              <a:t>조 원 규모로 급성장 중이며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쓰레기 배출 및 분리수거 관련 서비스에 대한 수요가 꾸준히 증가하고 있고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친환경 앱 시장 자체도 빠르게 성장하고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9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ACC48-BED1-9727-B798-74BBB293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 </a:t>
            </a:r>
            <a:r>
              <a:rPr lang="en-US" altLang="ko-KR" dirty="0"/>
              <a:t>&lt;1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C5176-4264-85F9-69A0-75507DFE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effectLst/>
                <a:latin typeface="fkGroteskNeue"/>
              </a:rPr>
              <a:t>프로젝트 목표 </a:t>
            </a:r>
            <a:endParaRPr lang="en-US" altLang="ko-KR" dirty="0">
              <a:latin typeface="fkGroteskNeue"/>
            </a:endParaRPr>
          </a:p>
          <a:p>
            <a:pPr>
              <a:buFontTx/>
              <a:buChar char="-"/>
            </a:pPr>
            <a:r>
              <a:rPr lang="ko-KR" altLang="en-US" b="0" i="0" dirty="0">
                <a:effectLst/>
                <a:latin typeface="fkGroteskNeue"/>
              </a:rPr>
              <a:t>모든 연령층이 직관적으로 이해하고 사용할 수 있도록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쉽고 간단한 </a:t>
            </a:r>
            <a:r>
              <a:rPr lang="en-US" altLang="ko-KR" b="0" i="0" dirty="0">
                <a:effectLst/>
                <a:latin typeface="fkGroteskNeue"/>
              </a:rPr>
              <a:t>UI/UX</a:t>
            </a:r>
            <a:r>
              <a:rPr lang="ko-KR" altLang="en-US" b="0" i="0" dirty="0">
                <a:effectLst/>
                <a:latin typeface="fkGroteskNeue"/>
              </a:rPr>
              <a:t>를 제공하는 분리수거 안내 앱을 개발할 계획</a:t>
            </a:r>
            <a:endParaRPr lang="en-US" altLang="ko-KR" b="0" i="0" dirty="0">
              <a:effectLst/>
              <a:latin typeface="fkGroteskNeue"/>
            </a:endParaRPr>
          </a:p>
          <a:p>
            <a:pPr>
              <a:buFontTx/>
              <a:buChar char="-"/>
            </a:pPr>
            <a:r>
              <a:rPr lang="ko-KR" altLang="en-US" b="0" i="0" dirty="0">
                <a:effectLst/>
                <a:latin typeface="fkGroteskNeue"/>
              </a:rPr>
              <a:t>사용자가 </a:t>
            </a:r>
            <a:r>
              <a:rPr lang="en-US" altLang="ko-KR" b="0" i="0" dirty="0">
                <a:effectLst/>
                <a:latin typeface="fkGroteskNeue"/>
              </a:rPr>
              <a:t>3</a:t>
            </a:r>
            <a:r>
              <a:rPr lang="ko-KR" altLang="en-US" b="0" i="0" dirty="0">
                <a:effectLst/>
                <a:latin typeface="fkGroteskNeue"/>
              </a:rPr>
              <a:t>번 이내의 터치로 원하는 분리수거 정보를 찾을 수 있도록 앱을 설계 </a:t>
            </a:r>
            <a:r>
              <a:rPr lang="ko-KR" altLang="en-US" dirty="0">
                <a:latin typeface="fkGroteskNeue"/>
              </a:rPr>
              <a:t>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89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4B2E-E155-B5E6-78EA-2D976B6B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1) &lt;2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175BE-F41A-2C7D-6D85-0937E9F9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6" y="2816518"/>
            <a:ext cx="11200158" cy="25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26E5-680B-9138-942C-F362B36B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4ED8F-067C-0EDD-B102-9E5E9633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2) &lt;2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26E4A-3388-3639-287B-99D70E1B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5" y="3009265"/>
            <a:ext cx="10984829" cy="23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4CC2-886A-C0D1-BDDE-A0A3D1AF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 &lt;3~4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B72984-8673-1F4D-9B4D-BC36B98B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84" y="2427373"/>
            <a:ext cx="1865830" cy="4039200"/>
          </a:xfrm>
          <a:prstGeom prst="rect">
            <a:avLst/>
          </a:prstGeom>
        </p:spPr>
      </p:pic>
      <p:pic>
        <p:nvPicPr>
          <p:cNvPr id="4" name="그림 3" descr="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D13E0E-A3E4-947B-0F5F-6F52FCB3F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94" y="2387116"/>
            <a:ext cx="1865841" cy="4039200"/>
          </a:xfrm>
          <a:prstGeom prst="rect">
            <a:avLst/>
          </a:prstGeom>
        </p:spPr>
      </p:pic>
      <p:pic>
        <p:nvPicPr>
          <p:cNvPr id="7" name="그림 6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996998-47EB-C454-968A-1D366843D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430" y="2341109"/>
            <a:ext cx="1865841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A44D-C5DF-D108-A365-D23BC599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6347-9526-2902-8666-4A40508C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기본기능</a:t>
            </a:r>
            <a:r>
              <a:rPr lang="en-US" altLang="ko-KR" dirty="0"/>
              <a:t>) – </a:t>
            </a:r>
            <a:r>
              <a:rPr lang="ko-KR" altLang="en-US" dirty="0"/>
              <a:t>화면전환 </a:t>
            </a:r>
            <a:r>
              <a:rPr lang="en-US" altLang="ko-KR" dirty="0"/>
              <a:t>&lt;4~6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41BC3F-B588-802A-84BE-B8580672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9" y="2423489"/>
            <a:ext cx="1662960" cy="3600000"/>
          </a:xfrm>
          <a:prstGeom prst="rect">
            <a:avLst/>
          </a:prstGeom>
        </p:spPr>
      </p:pic>
      <p:pic>
        <p:nvPicPr>
          <p:cNvPr id="7" name="그림 6" descr="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DCAFC4-1D11-18BE-B0AD-BD6398389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23" y="2423489"/>
            <a:ext cx="1662960" cy="3600000"/>
          </a:xfrm>
          <a:prstGeom prst="rect">
            <a:avLst/>
          </a:prstGeom>
        </p:spPr>
      </p:pic>
      <p:pic>
        <p:nvPicPr>
          <p:cNvPr id="10" name="그림 9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6FACCD-3380-0DA7-88DE-9825227C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67" y="2423489"/>
            <a:ext cx="1662960" cy="360000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86D5163-2A98-13AD-6038-7632BC09706D}"/>
              </a:ext>
            </a:extLst>
          </p:cNvPr>
          <p:cNvSpPr/>
          <p:nvPr/>
        </p:nvSpPr>
        <p:spPr>
          <a:xfrm rot="5400000">
            <a:off x="3184138" y="4028536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A22D639-9E32-9372-8563-3ADCE6DD1B48}"/>
              </a:ext>
            </a:extLst>
          </p:cNvPr>
          <p:cNvSpPr/>
          <p:nvPr/>
        </p:nvSpPr>
        <p:spPr>
          <a:xfrm rot="5400000">
            <a:off x="7542645" y="4028536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0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BFE38-3A3D-FAB1-5564-FB42F4AF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A0BAA-DA40-9C04-2F30-96BE5356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기본기능</a:t>
            </a:r>
            <a:r>
              <a:rPr lang="en-US" altLang="ko-KR" dirty="0"/>
              <a:t>) – </a:t>
            </a:r>
            <a:r>
              <a:rPr lang="ko-KR" altLang="en-US" dirty="0"/>
              <a:t>검색기능 </a:t>
            </a:r>
            <a:r>
              <a:rPr lang="en-US" altLang="ko-KR" dirty="0"/>
              <a:t>&lt;4~6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D08D2F-14E1-A4F7-212C-02AE660AA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47" y="2283634"/>
            <a:ext cx="1864246" cy="4039200"/>
          </a:xfrm>
          <a:prstGeom prst="rect">
            <a:avLst/>
          </a:prstGeom>
        </p:spPr>
      </p:pic>
      <p:pic>
        <p:nvPicPr>
          <p:cNvPr id="8" name="그림 7" descr="텍스트, 공, 골프, 스포츠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CE59EB-1815-5AD2-D796-50D26CC28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011" y="2283634"/>
            <a:ext cx="1865841" cy="40392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BF9768-F1CA-AE69-7D4B-1BF70EDE81D4}"/>
              </a:ext>
            </a:extLst>
          </p:cNvPr>
          <p:cNvSpPr/>
          <p:nvPr/>
        </p:nvSpPr>
        <p:spPr>
          <a:xfrm rot="5400000">
            <a:off x="5329100" y="4008746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2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49528-31AE-4C93-954F-23F913B2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8F773-6E41-E31A-EA61-4C330EF7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세부기능</a:t>
            </a:r>
            <a:r>
              <a:rPr lang="en-US" altLang="ko-KR" dirty="0"/>
              <a:t>) – </a:t>
            </a:r>
            <a:r>
              <a:rPr lang="ko-KR" altLang="en-US" dirty="0"/>
              <a:t>퀴즈 </a:t>
            </a:r>
            <a:r>
              <a:rPr lang="en-US" altLang="ko-KR" dirty="0"/>
              <a:t>&lt;6~7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 descr="텍스트, 스크린샷, 휴대 전화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7205E4-7BCE-F847-02E1-A2BC250B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83" y="2188622"/>
            <a:ext cx="2002435" cy="4338608"/>
          </a:xfrm>
          <a:prstGeom prst="rect">
            <a:avLst/>
          </a:prstGeom>
        </p:spPr>
      </p:pic>
      <p:pic>
        <p:nvPicPr>
          <p:cNvPr id="8" name="그림 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2EEFE6-2D29-DA16-07CC-7BC43420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18" y="2197926"/>
            <a:ext cx="1993847" cy="4320000"/>
          </a:xfrm>
          <a:prstGeom prst="rect">
            <a:avLst/>
          </a:prstGeom>
        </p:spPr>
      </p:pic>
      <p:pic>
        <p:nvPicPr>
          <p:cNvPr id="5" name="그림 4" descr="텍스트, 휴대 전화, 정보기기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B4910-5373-E2C9-925C-66FAF91B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" y="2338326"/>
            <a:ext cx="1865841" cy="4039200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C84BB0B-6582-3080-E007-21CE58188BE6}"/>
              </a:ext>
            </a:extLst>
          </p:cNvPr>
          <p:cNvSpPr/>
          <p:nvPr/>
        </p:nvSpPr>
        <p:spPr>
          <a:xfrm rot="5400000">
            <a:off x="3573832" y="3985742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A86290D-24E7-E063-1355-D17A2F82F9E5}"/>
              </a:ext>
            </a:extLst>
          </p:cNvPr>
          <p:cNvSpPr/>
          <p:nvPr/>
        </p:nvSpPr>
        <p:spPr>
          <a:xfrm rot="5400000">
            <a:off x="7560466" y="3985742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6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E654B-11F9-7843-D052-0B50D832F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E27C7-BF07-2303-51DC-145762B9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/>
              <a:t>기능개발</a:t>
            </a:r>
            <a:r>
              <a:rPr lang="en-US" altLang="ko-KR" sz="3400" dirty="0"/>
              <a:t>(</a:t>
            </a:r>
            <a:r>
              <a:rPr lang="ko-KR" altLang="en-US" sz="3400" dirty="0"/>
              <a:t>세부기능</a:t>
            </a:r>
            <a:r>
              <a:rPr lang="en-US" altLang="ko-KR" sz="3400" dirty="0"/>
              <a:t>) – </a:t>
            </a:r>
            <a:r>
              <a:rPr lang="ko-KR" altLang="en-US" sz="3400" dirty="0"/>
              <a:t>지도</a:t>
            </a:r>
            <a:r>
              <a:rPr lang="en-US" altLang="ko-KR" sz="3400" dirty="0"/>
              <a:t> / </a:t>
            </a:r>
            <a:r>
              <a:rPr lang="ko-KR" altLang="en-US" sz="3400" dirty="0"/>
              <a:t>슬라이드 </a:t>
            </a:r>
            <a:r>
              <a:rPr lang="en-US" altLang="ko-KR" sz="3400" dirty="0"/>
              <a:t>&lt;6~7</a:t>
            </a:r>
            <a:r>
              <a:rPr lang="ko-KR" altLang="en-US" sz="3400" dirty="0"/>
              <a:t>주차</a:t>
            </a:r>
            <a:r>
              <a:rPr lang="en-US" altLang="ko-KR" sz="3400" dirty="0"/>
              <a:t>&gt;</a:t>
            </a:r>
            <a:endParaRPr lang="ko-KR" altLang="en-US" sz="3400" dirty="0"/>
          </a:p>
        </p:txBody>
      </p:sp>
      <p:pic>
        <p:nvPicPr>
          <p:cNvPr id="10" name="그림 9" descr="텍스트, 스크린샷, 지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3E7DD0-5FF0-0CBE-9B8E-C707A6E54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4" y="2287438"/>
            <a:ext cx="1802618" cy="4039200"/>
          </a:xfrm>
          <a:prstGeom prst="rect">
            <a:avLst/>
          </a:prstGeom>
        </p:spPr>
      </p:pic>
      <p:pic>
        <p:nvPicPr>
          <p:cNvPr id="12" name="그림 1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FD8145-0DA7-4263-C866-FDB07A3F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45" y="2287438"/>
            <a:ext cx="1802618" cy="4039200"/>
          </a:xfrm>
          <a:prstGeom prst="rect">
            <a:avLst/>
          </a:prstGeom>
        </p:spPr>
      </p:pic>
      <p:pic>
        <p:nvPicPr>
          <p:cNvPr id="13" name="그림 12" descr="텍스트, 스크린샷, 지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9B67A0-B5DC-56FC-53DE-5CA0B5617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56" y="2287438"/>
            <a:ext cx="1802618" cy="403920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22963107-043F-EB36-0787-4C556C276FA7}"/>
              </a:ext>
            </a:extLst>
          </p:cNvPr>
          <p:cNvSpPr/>
          <p:nvPr/>
        </p:nvSpPr>
        <p:spPr>
          <a:xfrm rot="5400000">
            <a:off x="3914368" y="4170701"/>
            <a:ext cx="316302" cy="27267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5D45C1-C577-AB48-0553-59ECCCF3123B}"/>
              </a:ext>
            </a:extLst>
          </p:cNvPr>
          <p:cNvCxnSpPr>
            <a:cxnSpLocks/>
          </p:cNvCxnSpPr>
          <p:nvPr/>
        </p:nvCxnSpPr>
        <p:spPr>
          <a:xfrm>
            <a:off x="8321615" y="4203940"/>
            <a:ext cx="851140" cy="15930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69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F89B8-BD9C-D9D5-93A7-749B77B2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시행착오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29066-B6EF-2967-CDE5-E60033574EE6}"/>
              </a:ext>
            </a:extLst>
          </p:cNvPr>
          <p:cNvSpPr txBox="1"/>
          <p:nvPr/>
        </p:nvSpPr>
        <p:spPr>
          <a:xfrm>
            <a:off x="598098" y="2173857"/>
            <a:ext cx="109440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Flutter</a:t>
            </a:r>
            <a:r>
              <a:rPr lang="ko-KR" altLang="en-US" dirty="0"/>
              <a:t>에서  데이터베이스를 연동하여 사용하는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배포를 감안해서 서버 연동이 가능한 </a:t>
            </a:r>
            <a:r>
              <a:rPr lang="en-US" altLang="ko-KR" dirty="0"/>
              <a:t>firebase</a:t>
            </a:r>
            <a:r>
              <a:rPr lang="ko-KR" altLang="en-US" dirty="0"/>
              <a:t>를 </a:t>
            </a:r>
            <a:r>
              <a:rPr lang="en-US" altLang="ko-KR" dirty="0"/>
              <a:t>flutter</a:t>
            </a:r>
            <a:r>
              <a:rPr lang="ko-KR" altLang="en-US" dirty="0"/>
              <a:t>와 </a:t>
            </a:r>
            <a:r>
              <a:rPr lang="ko-KR" altLang="en-US" dirty="0" err="1"/>
              <a:t>연동할때</a:t>
            </a:r>
            <a:r>
              <a:rPr lang="ko-KR" altLang="en-US" dirty="0"/>
              <a:t> 처음 써보는 방식이다 보니 많이 헤매고</a:t>
            </a:r>
            <a:r>
              <a:rPr lang="en-US" altLang="ko-KR" dirty="0"/>
              <a:t>, </a:t>
            </a:r>
            <a:r>
              <a:rPr lang="ko-KR" altLang="en-US" dirty="0"/>
              <a:t>시간도 상당히 오래 걸렸습니다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해결방안으로 </a:t>
            </a:r>
            <a:r>
              <a:rPr lang="en-US" altLang="ko-KR" dirty="0" err="1"/>
              <a:t>llm</a:t>
            </a:r>
            <a:r>
              <a:rPr lang="ko-KR" altLang="en-US" dirty="0"/>
              <a:t>을 이용하여 </a:t>
            </a:r>
            <a:r>
              <a:rPr lang="en-US" altLang="ko-KR" dirty="0"/>
              <a:t>firebase</a:t>
            </a:r>
            <a:r>
              <a:rPr lang="ko-KR" altLang="en-US" dirty="0"/>
              <a:t>와 </a:t>
            </a:r>
            <a:r>
              <a:rPr lang="en-US" altLang="ko-KR" dirty="0"/>
              <a:t>flutter</a:t>
            </a:r>
            <a:r>
              <a:rPr lang="ko-KR" altLang="en-US" dirty="0"/>
              <a:t>간의 연동을 명확하게 해줘야 되고</a:t>
            </a:r>
            <a:r>
              <a:rPr lang="en-US" altLang="ko-KR" dirty="0"/>
              <a:t>, </a:t>
            </a:r>
            <a:r>
              <a:rPr lang="ko-KR" altLang="en-US" dirty="0"/>
              <a:t>의존성 파일도 필요하다는 것을 알게 되었고</a:t>
            </a:r>
            <a:r>
              <a:rPr lang="en-US" altLang="ko-KR" dirty="0"/>
              <a:t>, </a:t>
            </a:r>
            <a:r>
              <a:rPr lang="ko-KR" altLang="en-US" dirty="0"/>
              <a:t>불필요한 작업도 </a:t>
            </a:r>
            <a:r>
              <a:rPr lang="ko-KR" altLang="en-US" dirty="0" err="1"/>
              <a:t>줄일수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외부 </a:t>
            </a:r>
            <a:r>
              <a:rPr lang="en-US" altLang="ko-KR" dirty="0"/>
              <a:t>API(</a:t>
            </a:r>
            <a:r>
              <a:rPr lang="en-US" altLang="ko-KR" dirty="0" err="1"/>
              <a:t>KakaoMap</a:t>
            </a:r>
            <a:r>
              <a:rPr lang="en-US" altLang="ko-KR" dirty="0"/>
              <a:t>)</a:t>
            </a:r>
            <a:r>
              <a:rPr lang="ko-KR" altLang="en-US" dirty="0"/>
              <a:t>과 연동 </a:t>
            </a:r>
            <a:r>
              <a:rPr lang="en-US" altLang="ko-KR" dirty="0"/>
              <a:t>&amp; </a:t>
            </a:r>
            <a:r>
              <a:rPr lang="ko-KR" altLang="en-US" dirty="0"/>
              <a:t>마커 기능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웹브라우저에서는</a:t>
            </a:r>
            <a:r>
              <a:rPr lang="ko-KR" altLang="en-US" dirty="0"/>
              <a:t> 잘 나오는 지도가 앱 기반으로 들어가는 순간 오류 발생</a:t>
            </a:r>
            <a:r>
              <a:rPr lang="en-US" altLang="ko-KR" dirty="0"/>
              <a:t>. </a:t>
            </a:r>
            <a:r>
              <a:rPr lang="ko-KR" altLang="en-US" dirty="0"/>
              <a:t>의존성 파일과 </a:t>
            </a:r>
            <a:r>
              <a:rPr lang="en-US" altLang="ko-KR" dirty="0"/>
              <a:t>API </a:t>
            </a:r>
            <a:r>
              <a:rPr lang="ko-KR" altLang="en-US" dirty="0"/>
              <a:t>모두 신경을 </a:t>
            </a:r>
            <a:r>
              <a:rPr lang="ko-KR" altLang="en-US" dirty="0" err="1"/>
              <a:t>써야되다보니</a:t>
            </a:r>
            <a:r>
              <a:rPr lang="ko-KR" altLang="en-US" dirty="0"/>
              <a:t> 놓치는 부분이 많았고</a:t>
            </a:r>
            <a:r>
              <a:rPr lang="en-US" altLang="ko-KR" dirty="0"/>
              <a:t>, </a:t>
            </a:r>
            <a:r>
              <a:rPr lang="ko-KR" altLang="en-US" dirty="0"/>
              <a:t>코드도 너무 복잡해지고 길어지는 문제가 발생했습니다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해결방안으로 </a:t>
            </a:r>
            <a:r>
              <a:rPr lang="en-US" altLang="ko-KR" dirty="0" err="1"/>
              <a:t>llm</a:t>
            </a:r>
            <a:r>
              <a:rPr lang="ko-KR" altLang="en-US" dirty="0"/>
              <a:t>보다는 </a:t>
            </a:r>
            <a:r>
              <a:rPr lang="ko-KR" altLang="en-US" dirty="0" err="1"/>
              <a:t>블러그와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를 참고하여 많은 정보를 수집하고</a:t>
            </a:r>
            <a:r>
              <a:rPr lang="en-US" altLang="ko-KR" dirty="0"/>
              <a:t>, </a:t>
            </a:r>
            <a:r>
              <a:rPr lang="ko-KR" altLang="en-US" dirty="0"/>
              <a:t>코드를 수정하였습니다</a:t>
            </a:r>
            <a:r>
              <a:rPr lang="en-US" altLang="ko-KR" dirty="0"/>
              <a:t>.(</a:t>
            </a:r>
            <a:r>
              <a:rPr lang="en-US" altLang="ko-KR" dirty="0" err="1"/>
              <a:t>llm</a:t>
            </a:r>
            <a:r>
              <a:rPr lang="ko-KR" altLang="en-US" dirty="0"/>
              <a:t>에서는 옛날 방식으로 추천해줘서 오류가 발생하고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  <a:r>
              <a:rPr lang="en-US" altLang="ko-KR" dirty="0"/>
              <a:t>&amp;</a:t>
            </a:r>
            <a:r>
              <a:rPr lang="ko-KR" altLang="en-US" dirty="0"/>
              <a:t>마커가 생기지 않는 문제가 지속적으로 발생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44747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A8BED-FA66-3489-C521-76D05C9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5C789-E443-7B13-411A-A8ECFB37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간트차트</a:t>
            </a:r>
            <a:endParaRPr lang="en-US" altLang="ko-KR" dirty="0"/>
          </a:p>
          <a:p>
            <a:r>
              <a:rPr lang="ko-KR" altLang="en-US" dirty="0"/>
              <a:t>주제선정</a:t>
            </a:r>
            <a:endParaRPr lang="en-US" altLang="ko-KR" dirty="0"/>
          </a:p>
          <a:p>
            <a:r>
              <a:rPr lang="ko-KR" altLang="en-US" dirty="0"/>
              <a:t>요구사항 수집</a:t>
            </a:r>
            <a:endParaRPr lang="en-US" altLang="ko-KR" dirty="0"/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기본 기능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기능개발</a:t>
            </a:r>
            <a:r>
              <a:rPr lang="en-US" altLang="ko-KR" dirty="0"/>
              <a:t>(</a:t>
            </a:r>
            <a:r>
              <a:rPr lang="ko-KR" altLang="en-US" dirty="0"/>
              <a:t>세부 기능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테스트 및 수정사항 반영</a:t>
            </a:r>
            <a:r>
              <a:rPr lang="en-US" altLang="ko-KR" dirty="0"/>
              <a:t>, </a:t>
            </a:r>
            <a:r>
              <a:rPr lang="ko-KR" altLang="en-US" dirty="0"/>
              <a:t>배포준비</a:t>
            </a:r>
            <a:endParaRPr lang="en-US" altLang="ko-KR" dirty="0"/>
          </a:p>
          <a:p>
            <a:r>
              <a:rPr lang="ko-KR" altLang="en-US" dirty="0"/>
              <a:t>최종 발표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90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BF22C-520E-ADC7-288E-FDC0BC7E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0DCBD0DF-70FA-2682-8F42-0B3F2349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464972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05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D45ED-E68F-5F8C-999C-CAD7C372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07DA7-75E7-1217-0A17-D7F3FCBD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E1BF36D0-9D0B-D5AC-AAA2-22FF3EEE8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258055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178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4FF2-15E3-EE44-9601-51DBC122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C3B8C-6793-5C6D-8BD2-47B092A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D6187E62-43BD-C370-3CA9-96DB351F0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364300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546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0E0F-FB34-2975-FB73-0E85F58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8FE5-F8C2-822D-FD90-9C564AF2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F987BA72-4CA2-9CD1-F00F-6F745E4257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7DEBC26-157F-8F40-63DD-7B74BDBAE2B8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D2594D-F172-E30A-00CA-359EE5B7A565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48BDC-33E4-B16E-217C-8BD873DD819C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20437D-359C-279B-1CD6-FD0309D639BA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24E8-E445-682E-C4FB-C619CA829006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0942D-820A-678B-F19E-3990AD2E2A13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75A2E-A26D-A905-C3E6-F731F702FBED}"/>
              </a:ext>
            </a:extLst>
          </p:cNvPr>
          <p:cNvSpPr/>
          <p:nvPr/>
        </p:nvSpPr>
        <p:spPr>
          <a:xfrm>
            <a:off x="4514850" y="3557587"/>
            <a:ext cx="1581149" cy="1524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8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A6F3-338E-6BC3-605F-859228E6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8A8A7-8163-941E-CB2D-C479158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FEEE0EEB-879E-BDB2-DE6A-6F2F16F65F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AB4B9CB-147D-2CEE-3959-3A1E0DFD00DE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9444F2-9909-292E-7175-41027AC5795D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30B24-B2D7-240E-7303-38511E00850A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81F747-51E6-67F5-A2A5-71C791DF590C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ABA1B-0042-9B15-AF46-4FAB14293B66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49021B-6123-1864-2F16-2E56A2FB0B90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64A26-3AFE-1942-1D94-7ED8F8476E54}"/>
              </a:ext>
            </a:extLst>
          </p:cNvPr>
          <p:cNvSpPr/>
          <p:nvPr/>
        </p:nvSpPr>
        <p:spPr>
          <a:xfrm>
            <a:off x="4514850" y="3557587"/>
            <a:ext cx="1581149" cy="1524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C44B08-C105-52DD-2F1D-BFC3DEB3242D}"/>
              </a:ext>
            </a:extLst>
          </p:cNvPr>
          <p:cNvSpPr/>
          <p:nvPr/>
        </p:nvSpPr>
        <p:spPr>
          <a:xfrm>
            <a:off x="6639825" y="4024087"/>
            <a:ext cx="1428749" cy="1338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D63E-38D6-9EE1-28F8-CC91704E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AA793-A08E-655B-7C94-5E9A7066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en-US" altLang="ko-KR" dirty="0"/>
              <a:t>(</a:t>
            </a:r>
            <a:r>
              <a:rPr lang="ko-KR" altLang="en-US" dirty="0" err="1"/>
              <a:t>리비전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96F04393-F3B4-BD03-1F97-1A1D04724C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30A5E92-BBB2-3195-51AC-80568AC43493}"/>
              </a:ext>
            </a:extLst>
          </p:cNvPr>
          <p:cNvSpPr/>
          <p:nvPr/>
        </p:nvSpPr>
        <p:spPr>
          <a:xfrm>
            <a:off x="2387600" y="2654300"/>
            <a:ext cx="603250" cy="1714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FF37B4-8309-8BBC-426B-2FA4B812A2F4}"/>
              </a:ext>
            </a:extLst>
          </p:cNvPr>
          <p:cNvSpPr/>
          <p:nvPr/>
        </p:nvSpPr>
        <p:spPr>
          <a:xfrm>
            <a:off x="8572500" y="6096000"/>
            <a:ext cx="774700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900B-C15D-A9F6-12E7-D2C1819F6C4B}"/>
              </a:ext>
            </a:extLst>
          </p:cNvPr>
          <p:cNvSpPr txBox="1"/>
          <p:nvPr/>
        </p:nvSpPr>
        <p:spPr>
          <a:xfrm>
            <a:off x="9347200" y="6019800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작업률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1B2028-97D7-03CF-E583-FEC619CFDCEA}"/>
              </a:ext>
            </a:extLst>
          </p:cNvPr>
          <p:cNvSpPr/>
          <p:nvPr/>
        </p:nvSpPr>
        <p:spPr>
          <a:xfrm>
            <a:off x="8572500" y="6438297"/>
            <a:ext cx="774700" cy="209550"/>
          </a:xfrm>
          <a:prstGeom prst="rect">
            <a:avLst/>
          </a:prstGeom>
          <a:solidFill>
            <a:srgbClr val="C1B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52BE7-508D-7000-B6D7-1C9E0A8791A0}"/>
              </a:ext>
            </a:extLst>
          </p:cNvPr>
          <p:cNvSpPr txBox="1"/>
          <p:nvPr/>
        </p:nvSpPr>
        <p:spPr>
          <a:xfrm>
            <a:off x="9347200" y="6362097"/>
            <a:ext cx="9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B47E80-5145-2E31-E2D5-FED178B02566}"/>
              </a:ext>
            </a:extLst>
          </p:cNvPr>
          <p:cNvSpPr/>
          <p:nvPr/>
        </p:nvSpPr>
        <p:spPr>
          <a:xfrm>
            <a:off x="3448051" y="3105150"/>
            <a:ext cx="914400" cy="161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0E946E-DDC1-5876-1E0F-9274AA43006E}"/>
              </a:ext>
            </a:extLst>
          </p:cNvPr>
          <p:cNvSpPr/>
          <p:nvPr/>
        </p:nvSpPr>
        <p:spPr>
          <a:xfrm>
            <a:off x="4514850" y="3557587"/>
            <a:ext cx="2124975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E265EF-90E9-E7BC-0BF7-477088932F30}"/>
              </a:ext>
            </a:extLst>
          </p:cNvPr>
          <p:cNvSpPr/>
          <p:nvPr/>
        </p:nvSpPr>
        <p:spPr>
          <a:xfrm>
            <a:off x="6639825" y="4024087"/>
            <a:ext cx="1520764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910913-5C6A-9870-4557-6B463FA770DD}"/>
              </a:ext>
            </a:extLst>
          </p:cNvPr>
          <p:cNvSpPr/>
          <p:nvPr/>
        </p:nvSpPr>
        <p:spPr>
          <a:xfrm>
            <a:off x="8160589" y="4490587"/>
            <a:ext cx="1520764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96F5EE-0753-22DD-0BA8-3FF01A9443A3}"/>
              </a:ext>
            </a:extLst>
          </p:cNvPr>
          <p:cNvSpPr/>
          <p:nvPr/>
        </p:nvSpPr>
        <p:spPr>
          <a:xfrm>
            <a:off x="9681353" y="4905557"/>
            <a:ext cx="139338" cy="145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022C5-F721-C981-DCBD-375BC751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 </a:t>
            </a:r>
            <a:r>
              <a:rPr lang="en-US" altLang="ko-KR" dirty="0"/>
              <a:t>&lt;1</a:t>
            </a:r>
            <a:r>
              <a:rPr lang="ko-KR" altLang="en-US" dirty="0"/>
              <a:t>주차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E958A-4A81-0E4A-69BD-2AC2448C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42224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주제 명 </a:t>
            </a:r>
            <a:r>
              <a:rPr lang="en-US" altLang="ko-KR" dirty="0"/>
              <a:t>: </a:t>
            </a:r>
            <a:r>
              <a:rPr lang="ko-KR" altLang="en-US" dirty="0" err="1"/>
              <a:t>분리수</a:t>
            </a:r>
            <a:r>
              <a:rPr lang="en-US" altLang="ko-KR" dirty="0"/>
              <a:t>GO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사용자들이 다양한 쓰레기를 올바르게 </a:t>
            </a:r>
            <a:r>
              <a:rPr lang="ko-KR" altLang="en-US" dirty="0" err="1"/>
              <a:t>분리수거할</a:t>
            </a:r>
            <a:r>
              <a:rPr lang="ko-KR" altLang="en-US" dirty="0"/>
              <a:t> 수 있도록 돕는 서비스</a:t>
            </a:r>
            <a:r>
              <a:rPr lang="en-US" altLang="ko-KR" dirty="0"/>
              <a:t>. </a:t>
            </a:r>
            <a:r>
              <a:rPr lang="ko-KR" altLang="en-US" dirty="0"/>
              <a:t>이로 인해 올바른 분리배출을 유도하고 환경보호 및 자원 재활용에 기여를 </a:t>
            </a:r>
            <a:r>
              <a:rPr lang="ko-KR" altLang="en-US" dirty="0" err="1"/>
              <a:t>목표로함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주요기능 </a:t>
            </a:r>
            <a:r>
              <a:rPr lang="en-US" altLang="ko-KR" dirty="0"/>
              <a:t>: </a:t>
            </a:r>
            <a:r>
              <a:rPr lang="ko-KR" altLang="en-US" dirty="0"/>
              <a:t>쓰레기 품목 검색 및 분리수거 방법 안내</a:t>
            </a:r>
            <a:r>
              <a:rPr lang="en-US" altLang="ko-KR" dirty="0"/>
              <a:t>, </a:t>
            </a:r>
            <a:r>
              <a:rPr lang="ko-KR" altLang="en-US" dirty="0"/>
              <a:t>카테고리별 분리수거 정보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342743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베를린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898</TotalTime>
  <Words>475</Words>
  <Application>Microsoft Office PowerPoint</Application>
  <PresentationFormat>와이드스크린</PresentationFormat>
  <Paragraphs>79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fkGroteskNeue</vt:lpstr>
      <vt:lpstr>맑은 고딕</vt:lpstr>
      <vt:lpstr>Arial</vt:lpstr>
      <vt:lpstr>Trebuchet MS</vt:lpstr>
      <vt:lpstr>베를린</vt:lpstr>
      <vt:lpstr>&lt;프로젝트 발표&gt;</vt:lpstr>
      <vt:lpstr>목차</vt:lpstr>
      <vt:lpstr>간트차트(리비전1)</vt:lpstr>
      <vt:lpstr>간트차트(리비전2)</vt:lpstr>
      <vt:lpstr>간트차트(리비전3)</vt:lpstr>
      <vt:lpstr>간트차트(리비전4)</vt:lpstr>
      <vt:lpstr>간트차트(리비전5)</vt:lpstr>
      <vt:lpstr>간트차트(리비전6)</vt:lpstr>
      <vt:lpstr>주제선정 &lt;1주차&gt;</vt:lpstr>
      <vt:lpstr>주제선정 &lt;1주차&gt;</vt:lpstr>
      <vt:lpstr>주제선정 &lt;1주차&gt;</vt:lpstr>
      <vt:lpstr>요구사항(리비전1) &lt;2주차&gt;</vt:lpstr>
      <vt:lpstr>요구사항(리비전2) &lt;2주차&gt;</vt:lpstr>
      <vt:lpstr>기능개발(레이아웃) &lt;3~4주차&gt;</vt:lpstr>
      <vt:lpstr>기능개발(기본기능) – 화면전환 &lt;4~6주차&gt;</vt:lpstr>
      <vt:lpstr>기능개발(기본기능) – 검색기능 &lt;4~6주차&gt;</vt:lpstr>
      <vt:lpstr>기능개발(세부기능) – 퀴즈 &lt;6~7주차&gt;</vt:lpstr>
      <vt:lpstr>기능개발(세부기능) – 지도 / 슬라이드 &lt;6~7주차&gt;</vt:lpstr>
      <vt:lpstr>시행착오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동준 전</dc:creator>
  <cp:lastModifiedBy>동준 전</cp:lastModifiedBy>
  <cp:revision>13</cp:revision>
  <dcterms:created xsi:type="dcterms:W3CDTF">2025-04-29T05:35:04Z</dcterms:created>
  <dcterms:modified xsi:type="dcterms:W3CDTF">2025-06-18T06:35:37Z</dcterms:modified>
</cp:coreProperties>
</file>